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62" r:id="rId4"/>
    <p:sldId id="264" r:id="rId5"/>
    <p:sldId id="261" r:id="rId6"/>
    <p:sldId id="263" r:id="rId7"/>
    <p:sldId id="266" r:id="rId8"/>
    <p:sldId id="267" r:id="rId9"/>
    <p:sldId id="268" r:id="rId10"/>
    <p:sldId id="270" r:id="rId11"/>
    <p:sldId id="269" r:id="rId12"/>
  </p:sldIdLst>
  <p:sldSz cx="12192000" cy="6858000"/>
  <p:notesSz cx="6858000" cy="9144000"/>
  <p:embeddedFontLst>
    <p:embeddedFont>
      <p:font typeface="华文仿宋" panose="02010600040101010101" pitchFamily="2" charset="-122"/>
      <p:regular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黑体" panose="02010609060101010101" pitchFamily="49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1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B2B19-2B14-41F8-877C-409FE69B23D6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2E06F-7711-4B6F-9C55-092D38DC3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81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62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7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55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" b="26237"/>
          <a:stretch/>
        </p:blipFill>
        <p:spPr>
          <a:xfrm>
            <a:off x="0" y="-1"/>
            <a:ext cx="12167616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50000">
                <a:srgbClr val="000000">
                  <a:alpha val="75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任意多边形 15"/>
          <p:cNvSpPr/>
          <p:nvPr userDrawn="1"/>
        </p:nvSpPr>
        <p:spPr>
          <a:xfrm rot="5400000">
            <a:off x="11049546" y="277101"/>
            <a:ext cx="466879" cy="686676"/>
          </a:xfrm>
          <a:custGeom>
            <a:avLst/>
            <a:gdLst>
              <a:gd name="connsiteX0" fmla="*/ 0 w 350159"/>
              <a:gd name="connsiteY0" fmla="*/ 494407 h 515007"/>
              <a:gd name="connsiteX1" fmla="*/ 0 w 350159"/>
              <a:gd name="connsiteY1" fmla="*/ 20600 h 515007"/>
              <a:gd name="connsiteX2" fmla="*/ 20600 w 350159"/>
              <a:gd name="connsiteY2" fmla="*/ 0 h 515007"/>
              <a:gd name="connsiteX3" fmla="*/ 263179 w 350159"/>
              <a:gd name="connsiteY3" fmla="*/ 0 h 515007"/>
              <a:gd name="connsiteX4" fmla="*/ 283779 w 350159"/>
              <a:gd name="connsiteY4" fmla="*/ 20600 h 515007"/>
              <a:gd name="connsiteX5" fmla="*/ 283779 w 350159"/>
              <a:gd name="connsiteY5" fmla="*/ 342220 h 515007"/>
              <a:gd name="connsiteX6" fmla="*/ 350159 w 350159"/>
              <a:gd name="connsiteY6" fmla="*/ 408600 h 515007"/>
              <a:gd name="connsiteX7" fmla="*/ 283779 w 350159"/>
              <a:gd name="connsiteY7" fmla="*/ 408600 h 515007"/>
              <a:gd name="connsiteX8" fmla="*/ 283779 w 350159"/>
              <a:gd name="connsiteY8" fmla="*/ 494407 h 515007"/>
              <a:gd name="connsiteX9" fmla="*/ 263179 w 350159"/>
              <a:gd name="connsiteY9" fmla="*/ 515007 h 515007"/>
              <a:gd name="connsiteX10" fmla="*/ 20600 w 350159"/>
              <a:gd name="connsiteY10" fmla="*/ 515007 h 515007"/>
              <a:gd name="connsiteX11" fmla="*/ 0 w 350159"/>
              <a:gd name="connsiteY11" fmla="*/ 494407 h 51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159" h="515007">
                <a:moveTo>
                  <a:pt x="0" y="494407"/>
                </a:moveTo>
                <a:lnTo>
                  <a:pt x="0" y="20600"/>
                </a:lnTo>
                <a:cubicBezTo>
                  <a:pt x="0" y="9223"/>
                  <a:pt x="9223" y="0"/>
                  <a:pt x="20600" y="0"/>
                </a:cubicBezTo>
                <a:lnTo>
                  <a:pt x="263179" y="0"/>
                </a:lnTo>
                <a:cubicBezTo>
                  <a:pt x="274556" y="0"/>
                  <a:pt x="283779" y="9223"/>
                  <a:pt x="283779" y="20600"/>
                </a:cubicBezTo>
                <a:lnTo>
                  <a:pt x="283779" y="342220"/>
                </a:lnTo>
                <a:lnTo>
                  <a:pt x="350159" y="408600"/>
                </a:lnTo>
                <a:lnTo>
                  <a:pt x="283779" y="408600"/>
                </a:lnTo>
                <a:lnTo>
                  <a:pt x="283779" y="494407"/>
                </a:lnTo>
                <a:cubicBezTo>
                  <a:pt x="283779" y="505784"/>
                  <a:pt x="274556" y="515007"/>
                  <a:pt x="263179" y="515007"/>
                </a:cubicBezTo>
                <a:lnTo>
                  <a:pt x="20600" y="515007"/>
                </a:lnTo>
                <a:cubicBezTo>
                  <a:pt x="9223" y="515007"/>
                  <a:pt x="0" y="505784"/>
                  <a:pt x="0" y="49440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4009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43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2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1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3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5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43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2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A64AF-D944-43A7-A029-505342014E47}" type="datetimeFigureOut">
              <a:rPr lang="zh-CN" altLang="en-US" smtClean="0"/>
              <a:t>2016/8/24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6ACC-3FB7-4D6C-9B68-1AA4F018D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1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2400" dirty="0">
              <a:latin typeface="+mj-lt"/>
            </a:endParaRPr>
          </a:p>
        </p:txBody>
      </p:sp>
      <p:sp>
        <p:nvSpPr>
          <p:cNvPr id="46" name="矩形 39"/>
          <p:cNvSpPr/>
          <p:nvPr/>
        </p:nvSpPr>
        <p:spPr>
          <a:xfrm>
            <a:off x="1812438" y="2552721"/>
            <a:ext cx="91326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Java</a:t>
            </a:r>
            <a:r>
              <a:rPr lang="zh-CN" altLang="en-US" sz="54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小学期</a:t>
            </a:r>
            <a:r>
              <a:rPr lang="en-US" altLang="zh-CN" sz="54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News app</a:t>
            </a:r>
            <a:r>
              <a:rPr lang="zh-CN" altLang="en-US" sz="54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创意比赛</a:t>
            </a:r>
            <a:r>
              <a:rPr lang="en-US" altLang="zh-CN" sz="54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zh-CN" sz="54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37401" y="5267459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余凯迪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2014011447</a:t>
            </a:r>
          </a:p>
        </p:txBody>
      </p:sp>
    </p:spTree>
    <p:extLst>
      <p:ext uri="{BB962C8B-B14F-4D97-AF65-F5344CB8AC3E}">
        <p14:creationId xmlns:p14="http://schemas.microsoft.com/office/powerpoint/2010/main" val="36077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">
        <p14:conveyor dir="l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9000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20988E-6 L -0.25 -3.20988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</a:t>
            </a:r>
            <a:r>
              <a:rPr lang="zh-CN" altLang="en-US" sz="2800" dirty="0" smtClean="0">
                <a:latin typeface="+mj-ea"/>
                <a:ea typeface="+mj-ea"/>
              </a:rPr>
              <a:t>时评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4" t="1232" r="18907" b="6964"/>
          <a:stretch/>
        </p:blipFill>
        <p:spPr>
          <a:xfrm rot="5400000">
            <a:off x="496899" y="1241760"/>
            <a:ext cx="5459456" cy="5179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45094" y="381657"/>
            <a:ext cx="45076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10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53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</a:t>
            </a:r>
            <a:r>
              <a:rPr lang="zh-CN" altLang="en-US" sz="2800" dirty="0" smtClean="0">
                <a:latin typeface="+mj-ea"/>
                <a:ea typeface="+mj-ea"/>
              </a:rPr>
              <a:t>关注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4105" y="2068644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分类</a:t>
            </a:r>
            <a:r>
              <a:rPr lang="zh-CN" altLang="en-US" sz="2800" dirty="0" smtClean="0">
                <a:solidFill>
                  <a:schemeClr val="bg1"/>
                </a:solidFill>
              </a:rPr>
              <a:t>展示用户选择关注的话题、媒体人所有动态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4105" y="3585722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展示用户自己创作的时间轴或写过的评论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53975" y="381657"/>
            <a:ext cx="43300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11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7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35949" y="37475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2800" dirty="0" smtClean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8460" y="251644"/>
            <a:ext cx="554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现有新闻资讯类</a:t>
            </a:r>
            <a:r>
              <a:rPr lang="en-US" altLang="zh-CN" sz="2800" dirty="0" smtClean="0">
                <a:solidFill>
                  <a:schemeClr val="bg1"/>
                </a:solidFill>
              </a:rPr>
              <a:t>apps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58460" y="869429"/>
            <a:ext cx="818685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新闻门户网站类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如腾讯、新浪、网易、搜狐等；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优点：信息量广，用户基础深；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缺点：信息杂乱真假难分，信息资讯深度不够；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58460" y="2893101"/>
            <a:ext cx="998222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传统媒体行业类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如南方周末，</a:t>
            </a:r>
            <a:r>
              <a:rPr lang="en-US" altLang="zh-CN" sz="2800" dirty="0" smtClean="0">
                <a:solidFill>
                  <a:schemeClr val="bg1"/>
                </a:solidFill>
              </a:rPr>
              <a:t>New York Times</a:t>
            </a:r>
            <a:r>
              <a:rPr lang="zh-CN" altLang="en-US" sz="2800" dirty="0" smtClean="0">
                <a:solidFill>
                  <a:schemeClr val="bg1"/>
                </a:solidFill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</a:rPr>
              <a:t>CNN</a:t>
            </a:r>
            <a:r>
              <a:rPr lang="zh-CN" altLang="en-US" sz="2800" dirty="0" smtClean="0">
                <a:solidFill>
                  <a:schemeClr val="bg1"/>
                </a:solidFill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</a:rPr>
              <a:t>FT</a:t>
            </a:r>
            <a:r>
              <a:rPr lang="zh-CN" altLang="en-US" sz="2800" dirty="0" smtClean="0">
                <a:solidFill>
                  <a:schemeClr val="bg1"/>
                </a:solidFill>
              </a:rPr>
              <a:t>中文网等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优点：内容原创优质，用户基础深；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缺点：产品多定位于高端人群，收费模式在中国难以接受；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58460" y="4916773"/>
            <a:ext cx="107003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内容聚合类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如今日头条，</a:t>
            </a:r>
            <a:r>
              <a:rPr lang="en-US" altLang="zh-CN" sz="2800" dirty="0" smtClean="0">
                <a:solidFill>
                  <a:schemeClr val="bg1"/>
                </a:solidFill>
              </a:rPr>
              <a:t>Flipboard</a:t>
            </a:r>
            <a:r>
              <a:rPr lang="zh-CN" altLang="en-US" sz="2800" dirty="0" smtClean="0">
                <a:solidFill>
                  <a:schemeClr val="bg1"/>
                </a:solidFill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</a:rPr>
              <a:t>ZAKER;</a:t>
            </a: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优点：内容来源广泛，个性化推荐服务优质，独立创作者聚集地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bg1"/>
                </a:solidFill>
              </a:rPr>
              <a:t>缺点：用户基数小，内容质量不高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0" y="101742"/>
            <a:ext cx="1439055" cy="7195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latin typeface="+mj-ea"/>
                <a:ea typeface="+mj-ea"/>
              </a:rPr>
              <a:t>内容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50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270"/>
            <a:ext cx="2998033" cy="5321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79" y="821270"/>
            <a:ext cx="2948171" cy="5233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3" y="821270"/>
            <a:ext cx="2988092" cy="53038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06" y="821270"/>
            <a:ext cx="2988093" cy="5303864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0" y="101742"/>
            <a:ext cx="1439055" cy="7195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latin typeface="+mj-ea"/>
                <a:ea typeface="+mj-ea"/>
              </a:rPr>
              <a:t>界面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39265" y="3816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界面臃肿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8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36" y="-50384"/>
            <a:ext cx="3906979" cy="69348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3" y="0"/>
            <a:ext cx="3867462" cy="6864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" y="0"/>
            <a:ext cx="3878593" cy="68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134105"/>
            <a:ext cx="2068643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产品定位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69838" y="1275684"/>
            <a:ext cx="410040" cy="1224549"/>
            <a:chOff x="2008778" y="2574004"/>
            <a:chExt cx="380273" cy="1135650"/>
          </a:xfrm>
          <a:solidFill>
            <a:srgbClr val="FFC000"/>
          </a:solidFill>
        </p:grpSpPr>
        <p:sp>
          <p:nvSpPr>
            <p:cNvPr id="6" name="圆角矩形 5"/>
            <p:cNvSpPr/>
            <p:nvPr/>
          </p:nvSpPr>
          <p:spPr>
            <a:xfrm>
              <a:off x="2081583" y="2935539"/>
              <a:ext cx="234440" cy="255846"/>
            </a:xfrm>
            <a:prstGeom prst="roundRect">
              <a:avLst>
                <a:gd name="adj" fmla="val 3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" name="Group 61"/>
            <p:cNvGrpSpPr/>
            <p:nvPr/>
          </p:nvGrpSpPr>
          <p:grpSpPr>
            <a:xfrm>
              <a:off x="2025107" y="2574004"/>
              <a:ext cx="347391" cy="392181"/>
              <a:chOff x="1368786" y="1195986"/>
              <a:chExt cx="1009650" cy="1139826"/>
            </a:xfrm>
            <a:grpFill/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1643423" y="1195986"/>
                <a:ext cx="460375" cy="598488"/>
              </a:xfrm>
              <a:custGeom>
                <a:avLst/>
                <a:gdLst>
                  <a:gd name="T0" fmla="*/ 41 w 122"/>
                  <a:gd name="T1" fmla="*/ 4 h 159"/>
                  <a:gd name="T2" fmla="*/ 97 w 122"/>
                  <a:gd name="T3" fmla="*/ 12 h 159"/>
                  <a:gd name="T4" fmla="*/ 120 w 122"/>
                  <a:gd name="T5" fmla="*/ 58 h 159"/>
                  <a:gd name="T6" fmla="*/ 121 w 122"/>
                  <a:gd name="T7" fmla="*/ 94 h 159"/>
                  <a:gd name="T8" fmla="*/ 103 w 122"/>
                  <a:gd name="T9" fmla="*/ 126 h 159"/>
                  <a:gd name="T10" fmla="*/ 63 w 122"/>
                  <a:gd name="T11" fmla="*/ 157 h 159"/>
                  <a:gd name="T12" fmla="*/ 19 w 122"/>
                  <a:gd name="T13" fmla="*/ 126 h 159"/>
                  <a:gd name="T14" fmla="*/ 1 w 122"/>
                  <a:gd name="T15" fmla="*/ 94 h 159"/>
                  <a:gd name="T16" fmla="*/ 3 w 122"/>
                  <a:gd name="T17" fmla="*/ 46 h 159"/>
                  <a:gd name="T18" fmla="*/ 41 w 122"/>
                  <a:gd name="T19" fmla="*/ 4 h 159"/>
                  <a:gd name="T20" fmla="*/ 19 w 122"/>
                  <a:gd name="T21" fmla="*/ 80 h 159"/>
                  <a:gd name="T22" fmla="*/ 41 w 122"/>
                  <a:gd name="T23" fmla="*/ 136 h 159"/>
                  <a:gd name="T24" fmla="*/ 77 w 122"/>
                  <a:gd name="T25" fmla="*/ 140 h 159"/>
                  <a:gd name="T26" fmla="*/ 104 w 122"/>
                  <a:gd name="T27" fmla="*/ 73 h 159"/>
                  <a:gd name="T28" fmla="*/ 79 w 122"/>
                  <a:gd name="T29" fmla="*/ 54 h 159"/>
                  <a:gd name="T30" fmla="*/ 19 w 122"/>
                  <a:gd name="T31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1368786" y="1753199"/>
                <a:ext cx="1009650" cy="582613"/>
              </a:xfrm>
              <a:custGeom>
                <a:avLst/>
                <a:gdLst>
                  <a:gd name="T0" fmla="*/ 51 w 268"/>
                  <a:gd name="T1" fmla="*/ 17 h 155"/>
                  <a:gd name="T2" fmla="*/ 92 w 268"/>
                  <a:gd name="T3" fmla="*/ 0 h 155"/>
                  <a:gd name="T4" fmla="*/ 98 w 268"/>
                  <a:gd name="T5" fmla="*/ 10 h 155"/>
                  <a:gd name="T6" fmla="*/ 89 w 268"/>
                  <a:gd name="T7" fmla="*/ 16 h 155"/>
                  <a:gd name="T8" fmla="*/ 122 w 268"/>
                  <a:gd name="T9" fmla="*/ 130 h 155"/>
                  <a:gd name="T10" fmla="*/ 127 w 268"/>
                  <a:gd name="T11" fmla="*/ 55 h 155"/>
                  <a:gd name="T12" fmla="*/ 142 w 268"/>
                  <a:gd name="T13" fmla="*/ 54 h 155"/>
                  <a:gd name="T14" fmla="*/ 146 w 268"/>
                  <a:gd name="T15" fmla="*/ 130 h 155"/>
                  <a:gd name="T16" fmla="*/ 180 w 268"/>
                  <a:gd name="T17" fmla="*/ 16 h 155"/>
                  <a:gd name="T18" fmla="*/ 175 w 268"/>
                  <a:gd name="T19" fmla="*/ 1 h 155"/>
                  <a:gd name="T20" fmla="*/ 239 w 268"/>
                  <a:gd name="T21" fmla="*/ 35 h 155"/>
                  <a:gd name="T22" fmla="*/ 265 w 268"/>
                  <a:gd name="T23" fmla="*/ 114 h 155"/>
                  <a:gd name="T24" fmla="*/ 220 w 268"/>
                  <a:gd name="T25" fmla="*/ 133 h 155"/>
                  <a:gd name="T26" fmla="*/ 124 w 268"/>
                  <a:gd name="T27" fmla="*/ 154 h 155"/>
                  <a:gd name="T28" fmla="*/ 50 w 268"/>
                  <a:gd name="T29" fmla="*/ 133 h 155"/>
                  <a:gd name="T30" fmla="*/ 3 w 268"/>
                  <a:gd name="T31" fmla="*/ 110 h 155"/>
                  <a:gd name="T32" fmla="*/ 51 w 268"/>
                  <a:gd name="T33" fmla="*/ 17 h 155"/>
                  <a:gd name="T34" fmla="*/ 167 w 268"/>
                  <a:gd name="T35" fmla="*/ 107 h 155"/>
                  <a:gd name="T36" fmla="*/ 170 w 268"/>
                  <a:gd name="T37" fmla="*/ 113 h 155"/>
                  <a:gd name="T38" fmla="*/ 205 w 268"/>
                  <a:gd name="T39" fmla="*/ 109 h 155"/>
                  <a:gd name="T40" fmla="*/ 213 w 268"/>
                  <a:gd name="T41" fmla="*/ 100 h 155"/>
                  <a:gd name="T42" fmla="*/ 167 w 268"/>
                  <a:gd name="T43" fmla="*/ 10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816461" y="1850036"/>
                <a:ext cx="117475" cy="87313"/>
              </a:xfrm>
              <a:custGeom>
                <a:avLst/>
                <a:gdLst>
                  <a:gd name="T0" fmla="*/ 4 w 31"/>
                  <a:gd name="T1" fmla="*/ 3 h 23"/>
                  <a:gd name="T2" fmla="*/ 26 w 31"/>
                  <a:gd name="T3" fmla="*/ 3 h 23"/>
                  <a:gd name="T4" fmla="*/ 24 w 31"/>
                  <a:gd name="T5" fmla="*/ 23 h 23"/>
                  <a:gd name="T6" fmla="*/ 6 w 31"/>
                  <a:gd name="T7" fmla="*/ 23 h 23"/>
                  <a:gd name="T8" fmla="*/ 4 w 3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8" name="圆角矩形 7"/>
            <p:cNvSpPr/>
            <p:nvPr/>
          </p:nvSpPr>
          <p:spPr>
            <a:xfrm rot="457219">
              <a:off x="2008778" y="2863402"/>
              <a:ext cx="66422" cy="3672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圆角矩形 8"/>
            <p:cNvSpPr/>
            <p:nvPr/>
          </p:nvSpPr>
          <p:spPr>
            <a:xfrm rot="21142781" flipH="1">
              <a:off x="2322629" y="2863385"/>
              <a:ext cx="66422" cy="3706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圆角矩形 9"/>
            <p:cNvSpPr/>
            <p:nvPr/>
          </p:nvSpPr>
          <p:spPr>
            <a:xfrm rot="21437231" flipH="1">
              <a:off x="2220559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圆角矩形 10"/>
            <p:cNvSpPr/>
            <p:nvPr/>
          </p:nvSpPr>
          <p:spPr>
            <a:xfrm rot="162769">
              <a:off x="2068697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03364" y="1275684"/>
            <a:ext cx="410040" cy="1224549"/>
            <a:chOff x="2008778" y="2574004"/>
            <a:chExt cx="380273" cy="1135650"/>
          </a:xfrm>
          <a:solidFill>
            <a:srgbClr val="FFC000"/>
          </a:solidFill>
        </p:grpSpPr>
        <p:sp>
          <p:nvSpPr>
            <p:cNvPr id="16" name="圆角矩形 15"/>
            <p:cNvSpPr/>
            <p:nvPr/>
          </p:nvSpPr>
          <p:spPr>
            <a:xfrm>
              <a:off x="2081583" y="2935539"/>
              <a:ext cx="234440" cy="255846"/>
            </a:xfrm>
            <a:prstGeom prst="roundRect">
              <a:avLst>
                <a:gd name="adj" fmla="val 3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7" name="Group 61"/>
            <p:cNvGrpSpPr/>
            <p:nvPr/>
          </p:nvGrpSpPr>
          <p:grpSpPr>
            <a:xfrm>
              <a:off x="2025107" y="2574004"/>
              <a:ext cx="347391" cy="392181"/>
              <a:chOff x="1368786" y="1195986"/>
              <a:chExt cx="1009650" cy="1139826"/>
            </a:xfrm>
            <a:grpFill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643423" y="1195986"/>
                <a:ext cx="460375" cy="598488"/>
              </a:xfrm>
              <a:custGeom>
                <a:avLst/>
                <a:gdLst>
                  <a:gd name="T0" fmla="*/ 41 w 122"/>
                  <a:gd name="T1" fmla="*/ 4 h 159"/>
                  <a:gd name="T2" fmla="*/ 97 w 122"/>
                  <a:gd name="T3" fmla="*/ 12 h 159"/>
                  <a:gd name="T4" fmla="*/ 120 w 122"/>
                  <a:gd name="T5" fmla="*/ 58 h 159"/>
                  <a:gd name="T6" fmla="*/ 121 w 122"/>
                  <a:gd name="T7" fmla="*/ 94 h 159"/>
                  <a:gd name="T8" fmla="*/ 103 w 122"/>
                  <a:gd name="T9" fmla="*/ 126 h 159"/>
                  <a:gd name="T10" fmla="*/ 63 w 122"/>
                  <a:gd name="T11" fmla="*/ 157 h 159"/>
                  <a:gd name="T12" fmla="*/ 19 w 122"/>
                  <a:gd name="T13" fmla="*/ 126 h 159"/>
                  <a:gd name="T14" fmla="*/ 1 w 122"/>
                  <a:gd name="T15" fmla="*/ 94 h 159"/>
                  <a:gd name="T16" fmla="*/ 3 w 122"/>
                  <a:gd name="T17" fmla="*/ 46 h 159"/>
                  <a:gd name="T18" fmla="*/ 41 w 122"/>
                  <a:gd name="T19" fmla="*/ 4 h 159"/>
                  <a:gd name="T20" fmla="*/ 19 w 122"/>
                  <a:gd name="T21" fmla="*/ 80 h 159"/>
                  <a:gd name="T22" fmla="*/ 41 w 122"/>
                  <a:gd name="T23" fmla="*/ 136 h 159"/>
                  <a:gd name="T24" fmla="*/ 77 w 122"/>
                  <a:gd name="T25" fmla="*/ 140 h 159"/>
                  <a:gd name="T26" fmla="*/ 104 w 122"/>
                  <a:gd name="T27" fmla="*/ 73 h 159"/>
                  <a:gd name="T28" fmla="*/ 79 w 122"/>
                  <a:gd name="T29" fmla="*/ 54 h 159"/>
                  <a:gd name="T30" fmla="*/ 19 w 122"/>
                  <a:gd name="T31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" name="Freeform 8"/>
              <p:cNvSpPr>
                <a:spLocks noEditPoints="1"/>
              </p:cNvSpPr>
              <p:nvPr/>
            </p:nvSpPr>
            <p:spPr bwMode="auto">
              <a:xfrm>
                <a:off x="1368786" y="1753199"/>
                <a:ext cx="1009650" cy="582613"/>
              </a:xfrm>
              <a:custGeom>
                <a:avLst/>
                <a:gdLst>
                  <a:gd name="T0" fmla="*/ 51 w 268"/>
                  <a:gd name="T1" fmla="*/ 17 h 155"/>
                  <a:gd name="T2" fmla="*/ 92 w 268"/>
                  <a:gd name="T3" fmla="*/ 0 h 155"/>
                  <a:gd name="T4" fmla="*/ 98 w 268"/>
                  <a:gd name="T5" fmla="*/ 10 h 155"/>
                  <a:gd name="T6" fmla="*/ 89 w 268"/>
                  <a:gd name="T7" fmla="*/ 16 h 155"/>
                  <a:gd name="T8" fmla="*/ 122 w 268"/>
                  <a:gd name="T9" fmla="*/ 130 h 155"/>
                  <a:gd name="T10" fmla="*/ 127 w 268"/>
                  <a:gd name="T11" fmla="*/ 55 h 155"/>
                  <a:gd name="T12" fmla="*/ 142 w 268"/>
                  <a:gd name="T13" fmla="*/ 54 h 155"/>
                  <a:gd name="T14" fmla="*/ 146 w 268"/>
                  <a:gd name="T15" fmla="*/ 130 h 155"/>
                  <a:gd name="T16" fmla="*/ 180 w 268"/>
                  <a:gd name="T17" fmla="*/ 16 h 155"/>
                  <a:gd name="T18" fmla="*/ 175 w 268"/>
                  <a:gd name="T19" fmla="*/ 1 h 155"/>
                  <a:gd name="T20" fmla="*/ 239 w 268"/>
                  <a:gd name="T21" fmla="*/ 35 h 155"/>
                  <a:gd name="T22" fmla="*/ 265 w 268"/>
                  <a:gd name="T23" fmla="*/ 114 h 155"/>
                  <a:gd name="T24" fmla="*/ 220 w 268"/>
                  <a:gd name="T25" fmla="*/ 133 h 155"/>
                  <a:gd name="T26" fmla="*/ 124 w 268"/>
                  <a:gd name="T27" fmla="*/ 154 h 155"/>
                  <a:gd name="T28" fmla="*/ 50 w 268"/>
                  <a:gd name="T29" fmla="*/ 133 h 155"/>
                  <a:gd name="T30" fmla="*/ 3 w 268"/>
                  <a:gd name="T31" fmla="*/ 110 h 155"/>
                  <a:gd name="T32" fmla="*/ 51 w 268"/>
                  <a:gd name="T33" fmla="*/ 17 h 155"/>
                  <a:gd name="T34" fmla="*/ 167 w 268"/>
                  <a:gd name="T35" fmla="*/ 107 h 155"/>
                  <a:gd name="T36" fmla="*/ 170 w 268"/>
                  <a:gd name="T37" fmla="*/ 113 h 155"/>
                  <a:gd name="T38" fmla="*/ 205 w 268"/>
                  <a:gd name="T39" fmla="*/ 109 h 155"/>
                  <a:gd name="T40" fmla="*/ 213 w 268"/>
                  <a:gd name="T41" fmla="*/ 100 h 155"/>
                  <a:gd name="T42" fmla="*/ 167 w 268"/>
                  <a:gd name="T43" fmla="*/ 10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1816461" y="1850036"/>
                <a:ext cx="117475" cy="87313"/>
              </a:xfrm>
              <a:custGeom>
                <a:avLst/>
                <a:gdLst>
                  <a:gd name="T0" fmla="*/ 4 w 31"/>
                  <a:gd name="T1" fmla="*/ 3 h 23"/>
                  <a:gd name="T2" fmla="*/ 26 w 31"/>
                  <a:gd name="T3" fmla="*/ 3 h 23"/>
                  <a:gd name="T4" fmla="*/ 24 w 31"/>
                  <a:gd name="T5" fmla="*/ 23 h 23"/>
                  <a:gd name="T6" fmla="*/ 6 w 31"/>
                  <a:gd name="T7" fmla="*/ 23 h 23"/>
                  <a:gd name="T8" fmla="*/ 4 w 3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457219">
              <a:off x="2008778" y="2863402"/>
              <a:ext cx="66422" cy="3672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圆角矩形 18"/>
            <p:cNvSpPr/>
            <p:nvPr/>
          </p:nvSpPr>
          <p:spPr>
            <a:xfrm rot="21142781" flipH="1">
              <a:off x="2322629" y="2863385"/>
              <a:ext cx="66422" cy="3706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圆角矩形 19"/>
            <p:cNvSpPr/>
            <p:nvPr/>
          </p:nvSpPr>
          <p:spPr>
            <a:xfrm rot="21437231" flipH="1">
              <a:off x="2220559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圆角矩形 20"/>
            <p:cNvSpPr/>
            <p:nvPr/>
          </p:nvSpPr>
          <p:spPr>
            <a:xfrm rot="162769">
              <a:off x="2068697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751030" y="1278030"/>
            <a:ext cx="410040" cy="1224549"/>
            <a:chOff x="2008778" y="2574004"/>
            <a:chExt cx="380273" cy="1135650"/>
          </a:xfrm>
          <a:solidFill>
            <a:srgbClr val="FFC000"/>
          </a:solidFill>
        </p:grpSpPr>
        <p:sp>
          <p:nvSpPr>
            <p:cNvPr id="26" name="圆角矩形 25"/>
            <p:cNvSpPr/>
            <p:nvPr/>
          </p:nvSpPr>
          <p:spPr>
            <a:xfrm>
              <a:off x="2081583" y="2935539"/>
              <a:ext cx="234440" cy="255846"/>
            </a:xfrm>
            <a:prstGeom prst="roundRect">
              <a:avLst>
                <a:gd name="adj" fmla="val 3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7" name="Group 61"/>
            <p:cNvGrpSpPr/>
            <p:nvPr/>
          </p:nvGrpSpPr>
          <p:grpSpPr>
            <a:xfrm>
              <a:off x="2025107" y="2574004"/>
              <a:ext cx="347391" cy="392181"/>
              <a:chOff x="1368786" y="1195986"/>
              <a:chExt cx="1009650" cy="1139826"/>
            </a:xfrm>
            <a:grpFill/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1643423" y="1195986"/>
                <a:ext cx="460375" cy="598488"/>
              </a:xfrm>
              <a:custGeom>
                <a:avLst/>
                <a:gdLst>
                  <a:gd name="T0" fmla="*/ 41 w 122"/>
                  <a:gd name="T1" fmla="*/ 4 h 159"/>
                  <a:gd name="T2" fmla="*/ 97 w 122"/>
                  <a:gd name="T3" fmla="*/ 12 h 159"/>
                  <a:gd name="T4" fmla="*/ 120 w 122"/>
                  <a:gd name="T5" fmla="*/ 58 h 159"/>
                  <a:gd name="T6" fmla="*/ 121 w 122"/>
                  <a:gd name="T7" fmla="*/ 94 h 159"/>
                  <a:gd name="T8" fmla="*/ 103 w 122"/>
                  <a:gd name="T9" fmla="*/ 126 h 159"/>
                  <a:gd name="T10" fmla="*/ 63 w 122"/>
                  <a:gd name="T11" fmla="*/ 157 h 159"/>
                  <a:gd name="T12" fmla="*/ 19 w 122"/>
                  <a:gd name="T13" fmla="*/ 126 h 159"/>
                  <a:gd name="T14" fmla="*/ 1 w 122"/>
                  <a:gd name="T15" fmla="*/ 94 h 159"/>
                  <a:gd name="T16" fmla="*/ 3 w 122"/>
                  <a:gd name="T17" fmla="*/ 46 h 159"/>
                  <a:gd name="T18" fmla="*/ 41 w 122"/>
                  <a:gd name="T19" fmla="*/ 4 h 159"/>
                  <a:gd name="T20" fmla="*/ 19 w 122"/>
                  <a:gd name="T21" fmla="*/ 80 h 159"/>
                  <a:gd name="T22" fmla="*/ 41 w 122"/>
                  <a:gd name="T23" fmla="*/ 136 h 159"/>
                  <a:gd name="T24" fmla="*/ 77 w 122"/>
                  <a:gd name="T25" fmla="*/ 140 h 159"/>
                  <a:gd name="T26" fmla="*/ 104 w 122"/>
                  <a:gd name="T27" fmla="*/ 73 h 159"/>
                  <a:gd name="T28" fmla="*/ 79 w 122"/>
                  <a:gd name="T29" fmla="*/ 54 h 159"/>
                  <a:gd name="T30" fmla="*/ 19 w 122"/>
                  <a:gd name="T31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3" name="Freeform 8"/>
              <p:cNvSpPr>
                <a:spLocks noEditPoints="1"/>
              </p:cNvSpPr>
              <p:nvPr/>
            </p:nvSpPr>
            <p:spPr bwMode="auto">
              <a:xfrm>
                <a:off x="1368786" y="1753199"/>
                <a:ext cx="1009650" cy="582613"/>
              </a:xfrm>
              <a:custGeom>
                <a:avLst/>
                <a:gdLst>
                  <a:gd name="T0" fmla="*/ 51 w 268"/>
                  <a:gd name="T1" fmla="*/ 17 h 155"/>
                  <a:gd name="T2" fmla="*/ 92 w 268"/>
                  <a:gd name="T3" fmla="*/ 0 h 155"/>
                  <a:gd name="T4" fmla="*/ 98 w 268"/>
                  <a:gd name="T5" fmla="*/ 10 h 155"/>
                  <a:gd name="T6" fmla="*/ 89 w 268"/>
                  <a:gd name="T7" fmla="*/ 16 h 155"/>
                  <a:gd name="T8" fmla="*/ 122 w 268"/>
                  <a:gd name="T9" fmla="*/ 130 h 155"/>
                  <a:gd name="T10" fmla="*/ 127 w 268"/>
                  <a:gd name="T11" fmla="*/ 55 h 155"/>
                  <a:gd name="T12" fmla="*/ 142 w 268"/>
                  <a:gd name="T13" fmla="*/ 54 h 155"/>
                  <a:gd name="T14" fmla="*/ 146 w 268"/>
                  <a:gd name="T15" fmla="*/ 130 h 155"/>
                  <a:gd name="T16" fmla="*/ 180 w 268"/>
                  <a:gd name="T17" fmla="*/ 16 h 155"/>
                  <a:gd name="T18" fmla="*/ 175 w 268"/>
                  <a:gd name="T19" fmla="*/ 1 h 155"/>
                  <a:gd name="T20" fmla="*/ 239 w 268"/>
                  <a:gd name="T21" fmla="*/ 35 h 155"/>
                  <a:gd name="T22" fmla="*/ 265 w 268"/>
                  <a:gd name="T23" fmla="*/ 114 h 155"/>
                  <a:gd name="T24" fmla="*/ 220 w 268"/>
                  <a:gd name="T25" fmla="*/ 133 h 155"/>
                  <a:gd name="T26" fmla="*/ 124 w 268"/>
                  <a:gd name="T27" fmla="*/ 154 h 155"/>
                  <a:gd name="T28" fmla="*/ 50 w 268"/>
                  <a:gd name="T29" fmla="*/ 133 h 155"/>
                  <a:gd name="T30" fmla="*/ 3 w 268"/>
                  <a:gd name="T31" fmla="*/ 110 h 155"/>
                  <a:gd name="T32" fmla="*/ 51 w 268"/>
                  <a:gd name="T33" fmla="*/ 17 h 155"/>
                  <a:gd name="T34" fmla="*/ 167 w 268"/>
                  <a:gd name="T35" fmla="*/ 107 h 155"/>
                  <a:gd name="T36" fmla="*/ 170 w 268"/>
                  <a:gd name="T37" fmla="*/ 113 h 155"/>
                  <a:gd name="T38" fmla="*/ 205 w 268"/>
                  <a:gd name="T39" fmla="*/ 109 h 155"/>
                  <a:gd name="T40" fmla="*/ 213 w 268"/>
                  <a:gd name="T41" fmla="*/ 100 h 155"/>
                  <a:gd name="T42" fmla="*/ 167 w 268"/>
                  <a:gd name="T43" fmla="*/ 10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1816461" y="1850036"/>
                <a:ext cx="117475" cy="87313"/>
              </a:xfrm>
              <a:custGeom>
                <a:avLst/>
                <a:gdLst>
                  <a:gd name="T0" fmla="*/ 4 w 31"/>
                  <a:gd name="T1" fmla="*/ 3 h 23"/>
                  <a:gd name="T2" fmla="*/ 26 w 31"/>
                  <a:gd name="T3" fmla="*/ 3 h 23"/>
                  <a:gd name="T4" fmla="*/ 24 w 31"/>
                  <a:gd name="T5" fmla="*/ 23 h 23"/>
                  <a:gd name="T6" fmla="*/ 6 w 31"/>
                  <a:gd name="T7" fmla="*/ 23 h 23"/>
                  <a:gd name="T8" fmla="*/ 4 w 3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 rot="457219">
              <a:off x="2008778" y="2863402"/>
              <a:ext cx="66422" cy="3672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9" name="圆角矩形 28"/>
            <p:cNvSpPr/>
            <p:nvPr/>
          </p:nvSpPr>
          <p:spPr>
            <a:xfrm rot="21142781" flipH="1">
              <a:off x="2322629" y="2863385"/>
              <a:ext cx="66422" cy="3706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圆角矩形 29"/>
            <p:cNvSpPr/>
            <p:nvPr/>
          </p:nvSpPr>
          <p:spPr>
            <a:xfrm rot="21437231" flipH="1">
              <a:off x="2220559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圆角矩形 30"/>
            <p:cNvSpPr/>
            <p:nvPr/>
          </p:nvSpPr>
          <p:spPr>
            <a:xfrm rot="162769">
              <a:off x="2068697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465406" y="1275684"/>
            <a:ext cx="410040" cy="1224549"/>
            <a:chOff x="2008778" y="2574004"/>
            <a:chExt cx="380273" cy="1135650"/>
          </a:xfrm>
          <a:solidFill>
            <a:srgbClr val="FFC000"/>
          </a:solidFill>
        </p:grpSpPr>
        <p:sp>
          <p:nvSpPr>
            <p:cNvPr id="36" name="圆角矩形 35"/>
            <p:cNvSpPr/>
            <p:nvPr/>
          </p:nvSpPr>
          <p:spPr>
            <a:xfrm>
              <a:off x="2081583" y="2935539"/>
              <a:ext cx="234440" cy="255846"/>
            </a:xfrm>
            <a:prstGeom prst="roundRect">
              <a:avLst>
                <a:gd name="adj" fmla="val 3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7" name="Group 61"/>
            <p:cNvGrpSpPr/>
            <p:nvPr/>
          </p:nvGrpSpPr>
          <p:grpSpPr>
            <a:xfrm>
              <a:off x="2025107" y="2574004"/>
              <a:ext cx="347391" cy="392181"/>
              <a:chOff x="1368786" y="1195986"/>
              <a:chExt cx="1009650" cy="1139826"/>
            </a:xfrm>
            <a:grpFill/>
          </p:grpSpPr>
          <p:sp>
            <p:nvSpPr>
              <p:cNvPr id="42" name="Freeform 6"/>
              <p:cNvSpPr>
                <a:spLocks noEditPoints="1"/>
              </p:cNvSpPr>
              <p:nvPr/>
            </p:nvSpPr>
            <p:spPr bwMode="auto">
              <a:xfrm>
                <a:off x="1643423" y="1195986"/>
                <a:ext cx="460375" cy="598488"/>
              </a:xfrm>
              <a:custGeom>
                <a:avLst/>
                <a:gdLst>
                  <a:gd name="T0" fmla="*/ 41 w 122"/>
                  <a:gd name="T1" fmla="*/ 4 h 159"/>
                  <a:gd name="T2" fmla="*/ 97 w 122"/>
                  <a:gd name="T3" fmla="*/ 12 h 159"/>
                  <a:gd name="T4" fmla="*/ 120 w 122"/>
                  <a:gd name="T5" fmla="*/ 58 h 159"/>
                  <a:gd name="T6" fmla="*/ 121 w 122"/>
                  <a:gd name="T7" fmla="*/ 94 h 159"/>
                  <a:gd name="T8" fmla="*/ 103 w 122"/>
                  <a:gd name="T9" fmla="*/ 126 h 159"/>
                  <a:gd name="T10" fmla="*/ 63 w 122"/>
                  <a:gd name="T11" fmla="*/ 157 h 159"/>
                  <a:gd name="T12" fmla="*/ 19 w 122"/>
                  <a:gd name="T13" fmla="*/ 126 h 159"/>
                  <a:gd name="T14" fmla="*/ 1 w 122"/>
                  <a:gd name="T15" fmla="*/ 94 h 159"/>
                  <a:gd name="T16" fmla="*/ 3 w 122"/>
                  <a:gd name="T17" fmla="*/ 46 h 159"/>
                  <a:gd name="T18" fmla="*/ 41 w 122"/>
                  <a:gd name="T19" fmla="*/ 4 h 159"/>
                  <a:gd name="T20" fmla="*/ 19 w 122"/>
                  <a:gd name="T21" fmla="*/ 80 h 159"/>
                  <a:gd name="T22" fmla="*/ 41 w 122"/>
                  <a:gd name="T23" fmla="*/ 136 h 159"/>
                  <a:gd name="T24" fmla="*/ 77 w 122"/>
                  <a:gd name="T25" fmla="*/ 140 h 159"/>
                  <a:gd name="T26" fmla="*/ 104 w 122"/>
                  <a:gd name="T27" fmla="*/ 73 h 159"/>
                  <a:gd name="T28" fmla="*/ 79 w 122"/>
                  <a:gd name="T29" fmla="*/ 54 h 159"/>
                  <a:gd name="T30" fmla="*/ 19 w 122"/>
                  <a:gd name="T31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3" name="Freeform 8"/>
              <p:cNvSpPr>
                <a:spLocks noEditPoints="1"/>
              </p:cNvSpPr>
              <p:nvPr/>
            </p:nvSpPr>
            <p:spPr bwMode="auto">
              <a:xfrm>
                <a:off x="1368786" y="1753199"/>
                <a:ext cx="1009650" cy="582613"/>
              </a:xfrm>
              <a:custGeom>
                <a:avLst/>
                <a:gdLst>
                  <a:gd name="T0" fmla="*/ 51 w 268"/>
                  <a:gd name="T1" fmla="*/ 17 h 155"/>
                  <a:gd name="T2" fmla="*/ 92 w 268"/>
                  <a:gd name="T3" fmla="*/ 0 h 155"/>
                  <a:gd name="T4" fmla="*/ 98 w 268"/>
                  <a:gd name="T5" fmla="*/ 10 h 155"/>
                  <a:gd name="T6" fmla="*/ 89 w 268"/>
                  <a:gd name="T7" fmla="*/ 16 h 155"/>
                  <a:gd name="T8" fmla="*/ 122 w 268"/>
                  <a:gd name="T9" fmla="*/ 130 h 155"/>
                  <a:gd name="T10" fmla="*/ 127 w 268"/>
                  <a:gd name="T11" fmla="*/ 55 h 155"/>
                  <a:gd name="T12" fmla="*/ 142 w 268"/>
                  <a:gd name="T13" fmla="*/ 54 h 155"/>
                  <a:gd name="T14" fmla="*/ 146 w 268"/>
                  <a:gd name="T15" fmla="*/ 130 h 155"/>
                  <a:gd name="T16" fmla="*/ 180 w 268"/>
                  <a:gd name="T17" fmla="*/ 16 h 155"/>
                  <a:gd name="T18" fmla="*/ 175 w 268"/>
                  <a:gd name="T19" fmla="*/ 1 h 155"/>
                  <a:gd name="T20" fmla="*/ 239 w 268"/>
                  <a:gd name="T21" fmla="*/ 35 h 155"/>
                  <a:gd name="T22" fmla="*/ 265 w 268"/>
                  <a:gd name="T23" fmla="*/ 114 h 155"/>
                  <a:gd name="T24" fmla="*/ 220 w 268"/>
                  <a:gd name="T25" fmla="*/ 133 h 155"/>
                  <a:gd name="T26" fmla="*/ 124 w 268"/>
                  <a:gd name="T27" fmla="*/ 154 h 155"/>
                  <a:gd name="T28" fmla="*/ 50 w 268"/>
                  <a:gd name="T29" fmla="*/ 133 h 155"/>
                  <a:gd name="T30" fmla="*/ 3 w 268"/>
                  <a:gd name="T31" fmla="*/ 110 h 155"/>
                  <a:gd name="T32" fmla="*/ 51 w 268"/>
                  <a:gd name="T33" fmla="*/ 17 h 155"/>
                  <a:gd name="T34" fmla="*/ 167 w 268"/>
                  <a:gd name="T35" fmla="*/ 107 h 155"/>
                  <a:gd name="T36" fmla="*/ 170 w 268"/>
                  <a:gd name="T37" fmla="*/ 113 h 155"/>
                  <a:gd name="T38" fmla="*/ 205 w 268"/>
                  <a:gd name="T39" fmla="*/ 109 h 155"/>
                  <a:gd name="T40" fmla="*/ 213 w 268"/>
                  <a:gd name="T41" fmla="*/ 100 h 155"/>
                  <a:gd name="T42" fmla="*/ 167 w 268"/>
                  <a:gd name="T43" fmla="*/ 10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1816461" y="1850036"/>
                <a:ext cx="117475" cy="87313"/>
              </a:xfrm>
              <a:custGeom>
                <a:avLst/>
                <a:gdLst>
                  <a:gd name="T0" fmla="*/ 4 w 31"/>
                  <a:gd name="T1" fmla="*/ 3 h 23"/>
                  <a:gd name="T2" fmla="*/ 26 w 31"/>
                  <a:gd name="T3" fmla="*/ 3 h 23"/>
                  <a:gd name="T4" fmla="*/ 24 w 31"/>
                  <a:gd name="T5" fmla="*/ 23 h 23"/>
                  <a:gd name="T6" fmla="*/ 6 w 31"/>
                  <a:gd name="T7" fmla="*/ 23 h 23"/>
                  <a:gd name="T8" fmla="*/ 4 w 3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38" name="圆角矩形 37"/>
            <p:cNvSpPr/>
            <p:nvPr/>
          </p:nvSpPr>
          <p:spPr>
            <a:xfrm rot="457219">
              <a:off x="2008778" y="2863402"/>
              <a:ext cx="66422" cy="3672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圆角矩形 38"/>
            <p:cNvSpPr/>
            <p:nvPr/>
          </p:nvSpPr>
          <p:spPr>
            <a:xfrm rot="21142781" flipH="1">
              <a:off x="2322629" y="2863385"/>
              <a:ext cx="66422" cy="3706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圆角矩形 39"/>
            <p:cNvSpPr/>
            <p:nvPr/>
          </p:nvSpPr>
          <p:spPr>
            <a:xfrm rot="21437231" flipH="1">
              <a:off x="2220559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圆角矩形 40"/>
            <p:cNvSpPr/>
            <p:nvPr/>
          </p:nvSpPr>
          <p:spPr>
            <a:xfrm rot="162769">
              <a:off x="2068697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01239" y="1406177"/>
            <a:ext cx="6349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目标人群：对新闻深度有要求的人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636" y="3743516"/>
            <a:ext cx="110027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新闻，专题，时评，关注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</a:rPr>
              <a:t>专题版块为创新特色版块，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800" dirty="0" smtClean="0">
                <a:solidFill>
                  <a:schemeClr val="bg1"/>
                </a:solidFill>
              </a:rPr>
              <a:t>时评为媒体与用户思想碰撞交流的版块，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lvl="2"/>
            <a:r>
              <a:rPr lang="zh-CN" altLang="en-US" sz="2800" dirty="0" smtClean="0">
                <a:solidFill>
                  <a:schemeClr val="bg1"/>
                </a:solidFill>
              </a:rPr>
              <a:t>关注为用户个性化版块。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0" y="2392781"/>
            <a:ext cx="2068643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产品内容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655198" y="2603457"/>
            <a:ext cx="72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个性化定制与深度挖掘相辅相成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5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·News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9370" y="1109272"/>
            <a:ext cx="418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界面的优化与设计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92" t="67" r="14973" b="3468"/>
          <a:stretch/>
        </p:blipFill>
        <p:spPr>
          <a:xfrm rot="5400000">
            <a:off x="884417" y="1707445"/>
            <a:ext cx="5111649" cy="49617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84587" y="2056267"/>
            <a:ext cx="477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借鉴类似于</a:t>
            </a:r>
            <a:r>
              <a:rPr lang="en-US" altLang="zh-CN" sz="2800" dirty="0" smtClean="0">
                <a:solidFill>
                  <a:schemeClr val="bg1"/>
                </a:solidFill>
              </a:rPr>
              <a:t>windows 8 </a:t>
            </a:r>
            <a:r>
              <a:rPr lang="zh-CN" altLang="en-US" sz="2800" dirty="0" smtClean="0">
                <a:solidFill>
                  <a:schemeClr val="bg1"/>
                </a:solidFill>
              </a:rPr>
              <a:t>的卡片风格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4588" y="3422822"/>
            <a:ext cx="5200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根据用户点击的新闻标签历史以及关注的类别进行</a:t>
            </a:r>
            <a:r>
              <a:rPr lang="zh-CN" altLang="en-US" sz="2800" dirty="0">
                <a:solidFill>
                  <a:schemeClr val="bg1"/>
                </a:solidFill>
              </a:rPr>
              <a:t>对标签加权</a:t>
            </a:r>
            <a:r>
              <a:rPr lang="zh-CN" altLang="en-US" sz="2800" dirty="0" smtClean="0">
                <a:solidFill>
                  <a:schemeClr val="bg1"/>
                </a:solidFill>
              </a:rPr>
              <a:t>分配，实现个性化推荐。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2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</a:t>
            </a:r>
            <a:r>
              <a:rPr lang="zh-CN" altLang="en-US" sz="2800" dirty="0" smtClean="0">
                <a:latin typeface="+mj-ea"/>
                <a:ea typeface="+mj-ea"/>
              </a:rPr>
              <a:t>专题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4380" y="1648917"/>
            <a:ext cx="103432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专题不同于新闻版块的即时新闻杂烩，对信息的深度挖掘，对旧信息的回收。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以最近的热门新闻、话题为依据，在网络中抓取相关话题、事件的新闻资讯，编辑人员进行筛选后，以</a:t>
            </a:r>
            <a:r>
              <a:rPr lang="zh-CN" altLang="en-US" sz="3200" dirty="0" smtClean="0">
                <a:solidFill>
                  <a:srgbClr val="FFC000"/>
                </a:solidFill>
              </a:rPr>
              <a:t>时间轴</a:t>
            </a:r>
            <a:r>
              <a:rPr lang="zh-CN" altLang="en-US" sz="3200" dirty="0" smtClean="0">
                <a:solidFill>
                  <a:schemeClr val="bg1"/>
                </a:solidFill>
              </a:rPr>
              <a:t>的形式呈献给用户有关话题的来龙去脉，同时附上相关新闻以及媒体评论，让用户更加深入的了解该新闻事件。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</a:rPr>
              <a:t>另外用于可以根据自己的阅历编写一个时间轴进行分享，若质量过硬还可以发送给编辑人员进行推广。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45094" y="381657"/>
            <a:ext cx="45076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07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87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</a:t>
            </a:r>
            <a:r>
              <a:rPr lang="zh-CN" altLang="en-US" sz="2800" dirty="0" smtClean="0">
                <a:latin typeface="+mj-ea"/>
                <a:ea typeface="+mj-ea"/>
              </a:rPr>
              <a:t>专题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110"/>
            <a:ext cx="7491335" cy="56185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08</a:t>
            </a:r>
            <a:endParaRPr lang="zh-CN" altLang="en-US" sz="24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20680" y="1544595"/>
            <a:ext cx="3966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支持将时间轴导出为视频，长</a:t>
            </a:r>
            <a:r>
              <a:rPr lang="zh-CN" altLang="en-US" sz="2800" smtClean="0">
                <a:solidFill>
                  <a:schemeClr val="bg1"/>
                </a:solidFill>
              </a:rPr>
              <a:t>图或者微信场景秀，便于分享。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146830"/>
            <a:ext cx="3312826" cy="659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产品功能</a:t>
            </a:r>
            <a:r>
              <a:rPr lang="en-US" altLang="zh-CN" sz="2800" dirty="0" smtClean="0">
                <a:latin typeface="+mj-ea"/>
                <a:ea typeface="+mj-ea"/>
              </a:rPr>
              <a:t>·</a:t>
            </a:r>
            <a:r>
              <a:rPr lang="zh-CN" altLang="en-US" sz="2800" dirty="0" smtClean="0">
                <a:latin typeface="+mj-ea"/>
                <a:ea typeface="+mj-ea"/>
              </a:rPr>
              <a:t>时评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8" name="横卷形 7"/>
          <p:cNvSpPr/>
          <p:nvPr/>
        </p:nvSpPr>
        <p:spPr>
          <a:xfrm>
            <a:off x="864562" y="1079191"/>
            <a:ext cx="8269705" cy="629587"/>
          </a:xfrm>
          <a:prstGeom prst="horizont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4616" y="1123773"/>
            <a:ext cx="458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思想碰撞、自由言论的场所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9" name="横卷形 8"/>
          <p:cNvSpPr/>
          <p:nvPr/>
        </p:nvSpPr>
        <p:spPr>
          <a:xfrm>
            <a:off x="864562" y="3657599"/>
            <a:ext cx="8269705" cy="629587"/>
          </a:xfrm>
          <a:prstGeom prst="horizont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6818" y="371078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以新闻话题为基础，分别展示媒体与用户的观点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19134" y="4499919"/>
            <a:ext cx="7997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媒体人入驻，公众号营销者等自媒体人扩大信息传播量的营销渠道；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作为媒体</a:t>
            </a:r>
            <a:r>
              <a:rPr lang="zh-CN" altLang="en-US" sz="2400" dirty="0">
                <a:solidFill>
                  <a:schemeClr val="bg1"/>
                </a:solidFill>
              </a:rPr>
              <a:t>合作</a:t>
            </a:r>
            <a:r>
              <a:rPr lang="zh-CN" altLang="en-US" sz="2400" dirty="0" smtClean="0">
                <a:solidFill>
                  <a:schemeClr val="bg1"/>
                </a:solidFill>
              </a:rPr>
              <a:t>网站的流量入口，进行营利。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19134" y="1993692"/>
            <a:ext cx="6895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媒体评论以长文为主，针对那些不仅对于读新闻有兴趣的读者，提供多维度的新鲜观点，提供发表言论的场所。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045095" y="381657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 smtClean="0">
                <a:solidFill>
                  <a:schemeClr val="bg1"/>
                </a:solidFill>
                <a:latin typeface="+mj-lt"/>
              </a:rPr>
              <a:t>09</a:t>
            </a:r>
            <a:endParaRPr lang="zh-CN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20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1">
      <a:majorFont>
        <a:latin typeface="Arial"/>
        <a:ea typeface="黑体"/>
        <a:cs typeface=""/>
      </a:majorFont>
      <a:minorFont>
        <a:latin typeface="Times New Roman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349</Words>
  <Application>Microsoft Office PowerPoint</Application>
  <PresentationFormat>宽屏</PresentationFormat>
  <Paragraphs>57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华文仿宋</vt:lpstr>
      <vt:lpstr>等线</vt:lpstr>
      <vt:lpstr>Arial</vt:lpstr>
      <vt:lpstr>Times New Roman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余凯迪</dc:creator>
  <cp:lastModifiedBy>余凯迪</cp:lastModifiedBy>
  <cp:revision>36</cp:revision>
  <dcterms:created xsi:type="dcterms:W3CDTF">2016-08-24T06:01:34Z</dcterms:created>
  <dcterms:modified xsi:type="dcterms:W3CDTF">2016-08-24T10:26:46Z</dcterms:modified>
</cp:coreProperties>
</file>